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9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553EB43-2C80-48E6-9CD4-E06013809CAF}" type="datetime1">
              <a:rPr lang="it-IT">
                <a:solidFill>
                  <a:srgbClr val="A63212"/>
                </a:solidFill>
              </a:rPr>
              <a:pPr>
                <a:defRPr/>
              </a:pPr>
              <a:t>29/01/2019</a:t>
            </a:fld>
            <a:endParaRPr lang="it-IT">
              <a:solidFill>
                <a:srgbClr val="A63212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 smtClean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srgbClr val="4E66B2">
                    <a:lumMod val="50000"/>
                  </a:srgbClr>
                </a:solidFill>
              </a:rPr>
              <a:t>Direzione Pianificazione Amministrazione e Finanza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>
              <a:defRPr smtClean="0">
                <a:solidFill>
                  <a:srgbClr val="7D260E"/>
                </a:solidFill>
              </a:defRPr>
            </a:lvl1pPr>
          </a:lstStyle>
          <a:p>
            <a:pPr>
              <a:defRPr/>
            </a:pPr>
            <a:fld id="{E5A1932A-52B2-4287-A973-290FB1AB7F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36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6CF5-4E51-4479-8C3C-B5AD9F5D9124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A4E6-1422-45C8-BBEE-9E529A4B1B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20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536-AB6F-4129-B439-FF91BAA36969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67A3-F749-4918-8C10-5F5DEC4287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95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C13D-F069-4E5C-A5C4-862B52990946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9FAA-8110-4967-B222-84DC52E518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38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75FE-8903-44DA-8A58-71F6CEA52B93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1EF9-EDAA-4EF2-83EF-FA158D835D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7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EB99-E395-41D1-9E32-C27AACA1F4C1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0E13-AE80-4B54-BDF0-98580E6A2C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81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704 w 1288494"/>
              <a:gd name="T1" fmla="*/ 443170 h 722529"/>
              <a:gd name="T2" fmla="*/ 457445 w 1288494"/>
              <a:gd name="T3" fmla="*/ 487874 h 722529"/>
              <a:gd name="T4" fmla="*/ 142099 w 1288494"/>
              <a:gd name="T5" fmla="*/ 301277 h 722529"/>
              <a:gd name="T6" fmla="*/ 1076456 w 1288494"/>
              <a:gd name="T7" fmla="*/ 637541 h 722529"/>
              <a:gd name="T8" fmla="*/ 35038 w 1288494"/>
              <a:gd name="T9" fmla="*/ 156470 h 722529"/>
              <a:gd name="T10" fmla="*/ 26278 w 1288494"/>
              <a:gd name="T11" fmla="*/ 137033 h 722529"/>
              <a:gd name="T12" fmla="*/ 1237049 w 1288494"/>
              <a:gd name="T13" fmla="*/ 669614 h 722529"/>
              <a:gd name="T14" fmla="*/ 1230235 w 1288494"/>
              <a:gd name="T15" fmla="*/ 655035 h 722529"/>
              <a:gd name="T16" fmla="*/ 1049204 w 1288494"/>
              <a:gd name="T17" fmla="*/ 591865 h 722529"/>
              <a:gd name="T18" fmla="*/ 1235102 w 1288494"/>
              <a:gd name="T19" fmla="*/ 618104 h 722529"/>
              <a:gd name="T20" fmla="*/ 14599 w 1288494"/>
              <a:gd name="T21" fmla="*/ 104960 h 722529"/>
              <a:gd name="T22" fmla="*/ 2919 w 1288494"/>
              <a:gd name="T23" fmla="*/ 9718 h 722529"/>
              <a:gd name="T24" fmla="*/ 9733 w 1288494"/>
              <a:gd name="T25" fmla="*/ 44706 h 722529"/>
              <a:gd name="T26" fmla="*/ 23359 w 1288494"/>
              <a:gd name="T27" fmla="*/ 100102 h 722529"/>
              <a:gd name="T28" fmla="*/ 59371 w 1288494"/>
              <a:gd name="T29" fmla="*/ 179794 h 722529"/>
              <a:gd name="T30" fmla="*/ 143074 w 1288494"/>
              <a:gd name="T31" fmla="*/ 282812 h 722529"/>
              <a:gd name="T32" fmla="*/ 220936 w 1288494"/>
              <a:gd name="T33" fmla="*/ 351814 h 722529"/>
              <a:gd name="T34" fmla="*/ 282254 w 1288494"/>
              <a:gd name="T35" fmla="*/ 393605 h 722529"/>
              <a:gd name="T36" fmla="*/ 414621 w 1288494"/>
              <a:gd name="T37" fmla="*/ 467467 h 722529"/>
              <a:gd name="T38" fmla="*/ 480803 w 1288494"/>
              <a:gd name="T39" fmla="*/ 499538 h 722529"/>
              <a:gd name="T40" fmla="*/ 566453 w 1288494"/>
              <a:gd name="T41" fmla="*/ 532581 h 722529"/>
              <a:gd name="T42" fmla="*/ 685195 w 1288494"/>
              <a:gd name="T43" fmla="*/ 565624 h 722529"/>
              <a:gd name="T44" fmla="*/ 970368 w 1288494"/>
              <a:gd name="T45" fmla="*/ 621020 h 722529"/>
              <a:gd name="T46" fmla="*/ 1244348 w 1288494"/>
              <a:gd name="T47" fmla="*/ 638514 h 722529"/>
              <a:gd name="T48" fmla="*/ 1107602 w 1288494"/>
              <a:gd name="T49" fmla="*/ 640459 h 722529"/>
              <a:gd name="T50" fmla="*/ 1029738 w 1288494"/>
              <a:gd name="T51" fmla="*/ 634626 h 722529"/>
              <a:gd name="T52" fmla="*/ 949930 w 1288494"/>
              <a:gd name="T53" fmla="*/ 627823 h 722529"/>
              <a:gd name="T54" fmla="*/ 909051 w 1288494"/>
              <a:gd name="T55" fmla="*/ 622965 h 722529"/>
              <a:gd name="T56" fmla="*/ 815616 w 1288494"/>
              <a:gd name="T57" fmla="*/ 605470 h 722529"/>
              <a:gd name="T58" fmla="*/ 782523 w 1288494"/>
              <a:gd name="T59" fmla="*/ 598667 h 722529"/>
              <a:gd name="T60" fmla="*/ 728020 w 1288494"/>
              <a:gd name="T61" fmla="*/ 587977 h 722529"/>
              <a:gd name="T62" fmla="*/ 683249 w 1288494"/>
              <a:gd name="T63" fmla="*/ 574370 h 722529"/>
              <a:gd name="T64" fmla="*/ 642370 w 1288494"/>
              <a:gd name="T65" fmla="*/ 564652 h 722529"/>
              <a:gd name="T66" fmla="*/ 595653 w 1288494"/>
              <a:gd name="T67" fmla="*/ 552991 h 722529"/>
              <a:gd name="T68" fmla="*/ 554774 w 1288494"/>
              <a:gd name="T69" fmla="*/ 538411 h 722529"/>
              <a:gd name="T70" fmla="*/ 526549 w 1288494"/>
              <a:gd name="T71" fmla="*/ 528693 h 722529"/>
              <a:gd name="T72" fmla="*/ 494430 w 1288494"/>
              <a:gd name="T73" fmla="*/ 517032 h 722529"/>
              <a:gd name="T74" fmla="*/ 448686 w 1288494"/>
              <a:gd name="T75" fmla="*/ 498565 h 722529"/>
              <a:gd name="T76" fmla="*/ 423381 w 1288494"/>
              <a:gd name="T77" fmla="*/ 485931 h 722529"/>
              <a:gd name="T78" fmla="*/ 392235 w 1288494"/>
              <a:gd name="T79" fmla="*/ 469410 h 722529"/>
              <a:gd name="T80" fmla="*/ 354277 w 1288494"/>
              <a:gd name="T81" fmla="*/ 449973 h 722529"/>
              <a:gd name="T82" fmla="*/ 327997 w 1288494"/>
              <a:gd name="T83" fmla="*/ 436366 h 722529"/>
              <a:gd name="T84" fmla="*/ 293933 w 1288494"/>
              <a:gd name="T85" fmla="*/ 414985 h 722529"/>
              <a:gd name="T86" fmla="*/ 241375 w 1288494"/>
              <a:gd name="T87" fmla="*/ 379999 h 722529"/>
              <a:gd name="T88" fmla="*/ 211203 w 1288494"/>
              <a:gd name="T89" fmla="*/ 360561 h 722529"/>
              <a:gd name="T90" fmla="*/ 148913 w 1288494"/>
              <a:gd name="T91" fmla="*/ 308079 h 722529"/>
              <a:gd name="T92" fmla="*/ 135286 w 1288494"/>
              <a:gd name="T93" fmla="*/ 292530 h 722529"/>
              <a:gd name="T94" fmla="*/ 132367 w 1288494"/>
              <a:gd name="T95" fmla="*/ 287672 h 722529"/>
              <a:gd name="T96" fmla="*/ 122635 w 1288494"/>
              <a:gd name="T97" fmla="*/ 278924 h 722529"/>
              <a:gd name="T98" fmla="*/ 109008 w 1288494"/>
              <a:gd name="T99" fmla="*/ 266291 h 722529"/>
              <a:gd name="T100" fmla="*/ 91488 w 1288494"/>
              <a:gd name="T101" fmla="*/ 242965 h 722529"/>
              <a:gd name="T102" fmla="*/ 84677 w 1288494"/>
              <a:gd name="T103" fmla="*/ 234219 h 722529"/>
              <a:gd name="T104" fmla="*/ 70076 w 1288494"/>
              <a:gd name="T105" fmla="*/ 215753 h 722529"/>
              <a:gd name="T106" fmla="*/ 63263 w 1288494"/>
              <a:gd name="T107" fmla="*/ 199231 h 722529"/>
              <a:gd name="T108" fmla="*/ 46718 w 1288494"/>
              <a:gd name="T109" fmla="*/ 174934 h 722529"/>
              <a:gd name="T110" fmla="*/ 36985 w 1288494"/>
              <a:gd name="T111" fmla="*/ 160357 h 722529"/>
              <a:gd name="T112" fmla="*/ 34066 w 1288494"/>
              <a:gd name="T113" fmla="*/ 143835 h 722529"/>
              <a:gd name="T114" fmla="*/ 16546 w 1288494"/>
              <a:gd name="T115" fmla="*/ 101074 h 722529"/>
              <a:gd name="T116" fmla="*/ 4867 w 1288494"/>
              <a:gd name="T117" fmla="*/ 50536 h 722529"/>
              <a:gd name="T118" fmla="*/ 1886 w 1288494"/>
              <a:gd name="T119" fmla="*/ 3037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598 w 1288494"/>
              <a:gd name="T1" fmla="*/ 108848 h 722529"/>
              <a:gd name="T2" fmla="*/ 32118 w 1288494"/>
              <a:gd name="T3" fmla="*/ 149667 h 722529"/>
              <a:gd name="T4" fmla="*/ 36985 w 1288494"/>
              <a:gd name="T5" fmla="*/ 159385 h 722529"/>
              <a:gd name="T6" fmla="*/ 49637 w 1288494"/>
              <a:gd name="T7" fmla="*/ 184655 h 722529"/>
              <a:gd name="T8" fmla="*/ 1138746 w 1288494"/>
              <a:gd name="T9" fmla="*/ 708489 h 722529"/>
              <a:gd name="T10" fmla="*/ 1227315 w 1288494"/>
              <a:gd name="T11" fmla="*/ 629769 h 722529"/>
              <a:gd name="T12" fmla="*/ 1059910 w 1288494"/>
              <a:gd name="T13" fmla="*/ 577289 h 722529"/>
              <a:gd name="T14" fmla="*/ 1288634 w 1288494"/>
              <a:gd name="T15" fmla="*/ 637543 h 722529"/>
              <a:gd name="T16" fmla="*/ 910023 w 1288494"/>
              <a:gd name="T17" fmla="*/ 621993 h 722529"/>
              <a:gd name="T18" fmla="*/ 244294 w 1288494"/>
              <a:gd name="T19" fmla="*/ 368335 h 722529"/>
              <a:gd name="T20" fmla="*/ 334809 w 1288494"/>
              <a:gd name="T21" fmla="*/ 440255 h 722529"/>
              <a:gd name="T22" fmla="*/ 439926 w 1288494"/>
              <a:gd name="T23" fmla="*/ 491763 h 722529"/>
              <a:gd name="T24" fmla="*/ 393209 w 1288494"/>
              <a:gd name="T25" fmla="*/ 470383 h 722529"/>
              <a:gd name="T26" fmla="*/ 367903 w 1288494"/>
              <a:gd name="T27" fmla="*/ 458719 h 722529"/>
              <a:gd name="T28" fmla="*/ 347464 w 1288494"/>
              <a:gd name="T29" fmla="*/ 447058 h 722529"/>
              <a:gd name="T30" fmla="*/ 306584 w 1288494"/>
              <a:gd name="T31" fmla="*/ 424704 h 722529"/>
              <a:gd name="T32" fmla="*/ 270574 w 1288494"/>
              <a:gd name="T33" fmla="*/ 402351 h 722529"/>
              <a:gd name="T34" fmla="*/ 225801 w 1288494"/>
              <a:gd name="T35" fmla="*/ 371251 h 722529"/>
              <a:gd name="T36" fmla="*/ 195629 w 1288494"/>
              <a:gd name="T37" fmla="*/ 348899 h 722529"/>
              <a:gd name="T38" fmla="*/ 142099 w 1288494"/>
              <a:gd name="T39" fmla="*/ 300306 h 722529"/>
              <a:gd name="T40" fmla="*/ 140152 w 1288494"/>
              <a:gd name="T41" fmla="*/ 290588 h 722529"/>
              <a:gd name="T42" fmla="*/ 129447 w 1288494"/>
              <a:gd name="T43" fmla="*/ 285727 h 722529"/>
              <a:gd name="T44" fmla="*/ 113874 w 1288494"/>
              <a:gd name="T45" fmla="*/ 273094 h 722529"/>
              <a:gd name="T46" fmla="*/ 104141 w 1288494"/>
              <a:gd name="T47" fmla="*/ 260460 h 722529"/>
              <a:gd name="T48" fmla="*/ 89543 w 1288494"/>
              <a:gd name="T49" fmla="*/ 242966 h 722529"/>
              <a:gd name="T50" fmla="*/ 74942 w 1288494"/>
              <a:gd name="T51" fmla="*/ 224501 h 722529"/>
              <a:gd name="T52" fmla="*/ 67156 w 1288494"/>
              <a:gd name="T53" fmla="*/ 206035 h 722529"/>
              <a:gd name="T54" fmla="*/ 54504 w 1288494"/>
              <a:gd name="T55" fmla="*/ 189513 h 722529"/>
              <a:gd name="T56" fmla="*/ 42823 w 1288494"/>
              <a:gd name="T57" fmla="*/ 171049 h 722529"/>
              <a:gd name="T58" fmla="*/ 36985 w 1288494"/>
              <a:gd name="T59" fmla="*/ 155498 h 722529"/>
              <a:gd name="T60" fmla="*/ 28224 w 1288494"/>
              <a:gd name="T61" fmla="*/ 130230 h 722529"/>
              <a:gd name="T62" fmla="*/ 7785 w 1288494"/>
              <a:gd name="T63" fmla="*/ 69974 h 722529"/>
              <a:gd name="T64" fmla="*/ 4866 w 1288494"/>
              <a:gd name="T65" fmla="*/ 34015 h 722529"/>
              <a:gd name="T66" fmla="*/ 1946 w 1288494"/>
              <a:gd name="T67" fmla="*/ 13606 h 722529"/>
              <a:gd name="T68" fmla="*/ 5840 w 1288494"/>
              <a:gd name="T69" fmla="*/ 40819 h 722529"/>
              <a:gd name="T70" fmla="*/ 32119 w 1288494"/>
              <a:gd name="T71" fmla="*/ 123427 h 722529"/>
              <a:gd name="T72" fmla="*/ 70075 w 1288494"/>
              <a:gd name="T73" fmla="*/ 194373 h 722529"/>
              <a:gd name="T74" fmla="*/ 165458 w 1288494"/>
              <a:gd name="T75" fmla="*/ 303222 h 722529"/>
              <a:gd name="T76" fmla="*/ 242003 w 1288494"/>
              <a:gd name="T77" fmla="*/ 366736 h 722529"/>
              <a:gd name="T78" fmla="*/ 304637 w 1288494"/>
              <a:gd name="T79" fmla="*/ 407211 h 722529"/>
              <a:gd name="T80" fmla="*/ 431166 w 1288494"/>
              <a:gd name="T81" fmla="*/ 475241 h 722529"/>
              <a:gd name="T82" fmla="*/ 487616 w 1288494"/>
              <a:gd name="T83" fmla="*/ 502453 h 722529"/>
              <a:gd name="T84" fmla="*/ 571318 w 1288494"/>
              <a:gd name="T85" fmla="*/ 533554 h 722529"/>
              <a:gd name="T86" fmla="*/ 820481 w 1288494"/>
              <a:gd name="T87" fmla="*/ 595753 h 722529"/>
              <a:gd name="T88" fmla="*/ 972313 w 1288494"/>
              <a:gd name="T89" fmla="*/ 621021 h 722529"/>
              <a:gd name="T90" fmla="*/ 1244835 w 1288494"/>
              <a:gd name="T91" fmla="*/ 639487 h 722529"/>
              <a:gd name="T92" fmla="*/ 1089109 w 1288494"/>
              <a:gd name="T93" fmla="*/ 637542 h 722529"/>
              <a:gd name="T94" fmla="*/ 1029737 w 1288494"/>
              <a:gd name="T95" fmla="*/ 634627 h 722529"/>
              <a:gd name="T96" fmla="*/ 947982 w 1288494"/>
              <a:gd name="T97" fmla="*/ 627824 h 722529"/>
              <a:gd name="T98" fmla="*/ 911969 w 1288494"/>
              <a:gd name="T99" fmla="*/ 621021 h 722529"/>
              <a:gd name="T100" fmla="*/ 807827 w 1288494"/>
              <a:gd name="T101" fmla="*/ 603529 h 722529"/>
              <a:gd name="T102" fmla="*/ 771817 w 1288494"/>
              <a:gd name="T103" fmla="*/ 596726 h 722529"/>
              <a:gd name="T104" fmla="*/ 709526 w 1288494"/>
              <a:gd name="T105" fmla="*/ 582147 h 722529"/>
              <a:gd name="T106" fmla="*/ 671569 w 1288494"/>
              <a:gd name="T107" fmla="*/ 573401 h 722529"/>
              <a:gd name="T108" fmla="*/ 633609 w 1288494"/>
              <a:gd name="T109" fmla="*/ 563683 h 722529"/>
              <a:gd name="T110" fmla="*/ 587865 w 1288494"/>
              <a:gd name="T111" fmla="*/ 549103 h 722529"/>
              <a:gd name="T112" fmla="*/ 554773 w 1288494"/>
              <a:gd name="T113" fmla="*/ 538412 h 722529"/>
              <a:gd name="T114" fmla="*/ 526548 w 1288494"/>
              <a:gd name="T115" fmla="*/ 528693 h 722529"/>
              <a:gd name="T116" fmla="*/ 494429 w 1288494"/>
              <a:gd name="T117" fmla="*/ 517032 h 722529"/>
              <a:gd name="T118" fmla="*/ 448685 w 1288494"/>
              <a:gd name="T119" fmla="*/ 49856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D3DE8-989D-40E3-ACB3-D3877C6EAECA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DFEAEB-FC17-403B-A2B9-34EB784048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62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6202-7457-40B7-94B2-6D8B7753D8FA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480D-DD62-4D5E-A869-A2EE48C9B1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0309-48F7-4DFF-9768-0371BA3EF740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21B8-4995-4C76-8FEF-7597F48F6F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6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8C24-A68C-49F7-B99C-D445C9441503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9CEF-F055-4979-9CFF-8FF9524589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3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A0DEA-BA70-44A2-AB72-24F2E8E32255}" type="datetime1">
              <a:rPr lang="it-IT"/>
              <a:pPr>
                <a:defRPr/>
              </a:pPr>
              <a:t>29/01/2019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00861-5898-40AB-8D27-552334CD24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3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  <a:endParaRPr lang="en-US" altLang="it-I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7F7F7F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1F17F6-75D7-4979-8A98-FF2041B8C785}" type="datetime1">
              <a:rPr lang="it-IT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29/01/2019</a:t>
            </a:fld>
            <a:endParaRPr lang="it-IT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ea typeface="+mn-ea"/>
                <a:cs typeface="Rage Italic" pitchFamily="66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lumMod val="50000"/>
                    <a:lumOff val="50000"/>
                  </a:prstClr>
                </a:solidFill>
              </a:rPr>
              <a:t>Direzione Pianificazione Amministrazione e Finanza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7F7F7F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2CC62-D013-4674-9105-6E0570FFB01C}" type="slidenum">
              <a:rPr lang="it-IT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18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E-Travel – </a:t>
            </a:r>
            <a:r>
              <a:rPr lang="it-IT" dirty="0" err="1" smtClean="0"/>
              <a:t>how</a:t>
            </a:r>
            <a:r>
              <a:rPr lang="it-IT" dirty="0" smtClean="0"/>
              <a:t> to complete the </a:t>
            </a:r>
            <a:r>
              <a:rPr lang="it-IT" dirty="0" err="1" smtClean="0"/>
              <a:t>request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Some data are </a:t>
            </a:r>
            <a:r>
              <a:rPr lang="it-IT" dirty="0" err="1" smtClean="0"/>
              <a:t>needed</a:t>
            </a:r>
            <a:r>
              <a:rPr lang="it-IT" dirty="0" smtClean="0"/>
              <a:t> for </a:t>
            </a:r>
            <a:r>
              <a:rPr lang="it-IT" dirty="0" err="1" smtClean="0"/>
              <a:t>statistical</a:t>
            </a:r>
            <a:r>
              <a:rPr lang="it-IT" dirty="0" smtClean="0"/>
              <a:t> </a:t>
            </a:r>
            <a:r>
              <a:rPr lang="it-IT" dirty="0" err="1" smtClean="0"/>
              <a:t>purposes</a:t>
            </a:r>
            <a:r>
              <a:rPr lang="it-IT" dirty="0" smtClean="0"/>
              <a:t> by the </a:t>
            </a:r>
            <a:r>
              <a:rPr lang="it-IT" dirty="0" err="1" smtClean="0"/>
              <a:t>Ministry</a:t>
            </a:r>
            <a:r>
              <a:rPr lang="it-IT" dirty="0" smtClean="0"/>
              <a:t> and by the </a:t>
            </a:r>
            <a:r>
              <a:rPr lang="it-IT" dirty="0" err="1" smtClean="0"/>
              <a:t>Italian</a:t>
            </a:r>
            <a:r>
              <a:rPr lang="it-IT" dirty="0" smtClean="0"/>
              <a:t> Evaluation Agency (ANVUR), </a:t>
            </a:r>
            <a:r>
              <a:rPr lang="it-IT" dirty="0" err="1" smtClean="0"/>
              <a:t>therefore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are </a:t>
            </a:r>
            <a:r>
              <a:rPr lang="it-IT" dirty="0" err="1" smtClean="0"/>
              <a:t>kindly</a:t>
            </a:r>
            <a:r>
              <a:rPr lang="it-IT" dirty="0" smtClean="0"/>
              <a:t> </a:t>
            </a:r>
            <a:r>
              <a:rPr lang="it-IT" dirty="0" err="1" smtClean="0"/>
              <a:t>requested</a:t>
            </a:r>
            <a:r>
              <a:rPr lang="it-IT" dirty="0" smtClean="0"/>
              <a:t> to </a:t>
            </a:r>
            <a:r>
              <a:rPr lang="it-IT" dirty="0" err="1" smtClean="0"/>
              <a:t>stick</a:t>
            </a:r>
            <a:r>
              <a:rPr lang="it-IT" dirty="0" smtClean="0"/>
              <a:t> to 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instrucions</a:t>
            </a:r>
            <a:r>
              <a:rPr lang="it-IT" dirty="0" smtClean="0"/>
              <a:t> to </a:t>
            </a:r>
            <a:r>
              <a:rPr lang="it-IT" dirty="0" err="1" smtClean="0"/>
              <a:t>fill</a:t>
            </a:r>
            <a:r>
              <a:rPr lang="it-IT" dirty="0" smtClean="0"/>
              <a:t> in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b="1" dirty="0" err="1" smtClean="0"/>
              <a:t>Request</a:t>
            </a:r>
            <a:r>
              <a:rPr lang="it-IT" b="1" dirty="0" smtClean="0"/>
              <a:t> for Travel </a:t>
            </a:r>
            <a:r>
              <a:rPr lang="it-IT" b="1" dirty="0" err="1" smtClean="0"/>
              <a:t>Authorization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sz="2800" dirty="0" smtClean="0"/>
              <a:t>1. </a:t>
            </a:r>
            <a:r>
              <a:rPr lang="it-IT" sz="2800" dirty="0"/>
              <a:t>&gt;</a:t>
            </a:r>
            <a:r>
              <a:rPr lang="it-IT" sz="2800" dirty="0" smtClean="0"/>
              <a:t> login </a:t>
            </a:r>
            <a:r>
              <a:rPr lang="it-IT" sz="2800" dirty="0" err="1" smtClean="0"/>
              <a:t>at</a:t>
            </a:r>
            <a:r>
              <a:rPr lang="it-IT" sz="2800" dirty="0" smtClean="0"/>
              <a:t> My UNITN</a:t>
            </a:r>
          </a:p>
          <a:p>
            <a:endParaRPr lang="it-IT" sz="2800" dirty="0" smtClean="0"/>
          </a:p>
          <a:p>
            <a:r>
              <a:rPr lang="it-IT" sz="2800" dirty="0" smtClean="0"/>
              <a:t>2. &gt; Gestione trasferte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December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5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Attachments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December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136644" cy="45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1763688" y="4509120"/>
            <a:ext cx="5688632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Always upload </a:t>
            </a:r>
            <a:r>
              <a:rPr lang="it-IT" dirty="0" err="1" smtClean="0"/>
              <a:t>something</a:t>
            </a:r>
            <a:r>
              <a:rPr lang="it-IT" dirty="0" smtClean="0"/>
              <a:t> (i.e. the Conference </a:t>
            </a:r>
            <a:r>
              <a:rPr lang="it-IT" dirty="0" err="1" smtClean="0"/>
              <a:t>programme</a:t>
            </a:r>
            <a:r>
              <a:rPr lang="it-IT" dirty="0" smtClean="0"/>
              <a:t>, mail of </a:t>
            </a:r>
            <a:r>
              <a:rPr lang="it-IT" dirty="0" err="1" smtClean="0"/>
              <a:t>invitation</a:t>
            </a:r>
            <a:r>
              <a:rPr lang="it-IT" dirty="0" smtClean="0"/>
              <a:t>,  Erasmus mail, etc.)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760189"/>
          </a:xfrm>
        </p:spPr>
        <p:txBody>
          <a:bodyPr/>
          <a:lstStyle/>
          <a:p>
            <a:r>
              <a:rPr lang="it-IT" dirty="0" err="1" smtClean="0"/>
              <a:t>Means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December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209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3851920" y="3212976"/>
            <a:ext cx="460851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1. </a:t>
            </a:r>
            <a:r>
              <a:rPr lang="it-IT" dirty="0" err="1" smtClean="0"/>
              <a:t>Usual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: </a:t>
            </a:r>
            <a:r>
              <a:rPr lang="it-IT" dirty="0" err="1" smtClean="0"/>
              <a:t>train</a:t>
            </a:r>
            <a:r>
              <a:rPr lang="it-IT" dirty="0" smtClean="0"/>
              <a:t>, bus, </a:t>
            </a:r>
            <a:r>
              <a:rPr lang="it-IT" dirty="0" err="1" smtClean="0"/>
              <a:t>airplane</a:t>
            </a:r>
            <a:r>
              <a:rPr lang="it-IT" dirty="0" smtClean="0"/>
              <a:t>, car up to km 700 (</a:t>
            </a:r>
            <a:r>
              <a:rPr lang="it-IT" dirty="0" err="1" smtClean="0"/>
              <a:t>return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8" name="Freccia a sinistra 7"/>
          <p:cNvSpPr/>
          <p:nvPr/>
        </p:nvSpPr>
        <p:spPr>
          <a:xfrm>
            <a:off x="3131840" y="4140592"/>
            <a:ext cx="6012160" cy="1368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 case of car-</a:t>
            </a:r>
            <a:r>
              <a:rPr lang="it-IT" dirty="0" err="1" smtClean="0"/>
              <a:t>sharing</a:t>
            </a:r>
            <a:r>
              <a:rPr lang="it-IT" dirty="0" smtClean="0"/>
              <a:t> </a:t>
            </a:r>
            <a:r>
              <a:rPr lang="it-IT" dirty="0" err="1" smtClean="0"/>
              <a:t>specify</a:t>
            </a:r>
            <a:r>
              <a:rPr lang="it-IT" dirty="0" smtClean="0"/>
              <a:t> the </a:t>
            </a:r>
            <a:r>
              <a:rPr lang="it-IT" dirty="0" err="1" smtClean="0"/>
              <a:t>names</a:t>
            </a:r>
            <a:r>
              <a:rPr lang="it-IT" dirty="0" smtClean="0"/>
              <a:t> of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/</a:t>
            </a:r>
            <a:r>
              <a:rPr lang="it-IT" dirty="0" err="1" smtClean="0"/>
              <a:t>professors</a:t>
            </a:r>
            <a:r>
              <a:rPr lang="it-IT" dirty="0" smtClean="0"/>
              <a:t> </a:t>
            </a:r>
            <a:r>
              <a:rPr lang="it-IT" dirty="0" err="1" smtClean="0"/>
              <a:t>coming</a:t>
            </a:r>
            <a:r>
              <a:rPr lang="it-IT" dirty="0" smtClean="0"/>
              <a:t> with </a:t>
            </a:r>
            <a:r>
              <a:rPr lang="it-IT" dirty="0" err="1" smtClean="0"/>
              <a:t>you</a:t>
            </a:r>
            <a:r>
              <a:rPr lang="it-IT" dirty="0" smtClean="0"/>
              <a:t> in the </a:t>
            </a:r>
            <a:r>
              <a:rPr lang="it-IT" dirty="0" err="1" smtClean="0"/>
              <a:t>Extraordinary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  … box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50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63" y="620688"/>
            <a:ext cx="8042275" cy="792088"/>
          </a:xfrm>
        </p:spPr>
        <p:txBody>
          <a:bodyPr/>
          <a:lstStyle/>
          <a:p>
            <a:r>
              <a:rPr lang="it-IT" dirty="0" smtClean="0"/>
              <a:t>Advance </a:t>
            </a:r>
            <a:r>
              <a:rPr lang="it-IT" dirty="0" err="1" smtClean="0"/>
              <a:t>payment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200" dirty="0" err="1" smtClean="0"/>
              <a:t>it</a:t>
            </a:r>
            <a:r>
              <a:rPr lang="it-IT" sz="1200" dirty="0" smtClean="0"/>
              <a:t> </a:t>
            </a:r>
            <a:r>
              <a:rPr lang="it-IT" sz="1200" dirty="0" err="1" smtClean="0"/>
              <a:t>may</a:t>
            </a:r>
            <a:r>
              <a:rPr lang="it-IT" sz="1200" dirty="0" smtClean="0"/>
              <a:t> be </a:t>
            </a:r>
            <a:r>
              <a:rPr lang="it-IT" sz="1200" dirty="0" err="1" smtClean="0"/>
              <a:t>asked</a:t>
            </a:r>
            <a:r>
              <a:rPr lang="it-IT" sz="1200" dirty="0" smtClean="0"/>
              <a:t> for </a:t>
            </a:r>
            <a:r>
              <a:rPr lang="it-IT" sz="1200" dirty="0" err="1" smtClean="0"/>
              <a:t>at</a:t>
            </a:r>
            <a:r>
              <a:rPr lang="it-IT" sz="1200" dirty="0" smtClean="0"/>
              <a:t> </a:t>
            </a:r>
            <a:r>
              <a:rPr lang="it-IT" sz="1200" dirty="0" err="1" smtClean="0"/>
              <a:t>least</a:t>
            </a:r>
            <a:r>
              <a:rPr lang="it-IT" sz="1200" dirty="0" smtClean="0"/>
              <a:t> 10 </a:t>
            </a:r>
            <a:r>
              <a:rPr lang="it-IT" sz="1200" dirty="0" err="1" smtClean="0"/>
              <a:t>days</a:t>
            </a:r>
            <a:r>
              <a:rPr lang="it-IT" sz="1200" dirty="0" smtClean="0"/>
              <a:t> </a:t>
            </a:r>
            <a:r>
              <a:rPr lang="it-IT" sz="1200" dirty="0" err="1" smtClean="0"/>
              <a:t>before</a:t>
            </a:r>
            <a:r>
              <a:rPr lang="it-IT" sz="1200" dirty="0" smtClean="0"/>
              <a:t> </a:t>
            </a:r>
            <a:r>
              <a:rPr lang="it-IT" sz="1200" dirty="0" err="1" smtClean="0"/>
              <a:t>departure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December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245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4211960" y="4221088"/>
            <a:ext cx="27363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Last </a:t>
            </a:r>
            <a:r>
              <a:rPr lang="it-IT" dirty="0" err="1" smtClean="0"/>
              <a:t>step</a:t>
            </a:r>
            <a:r>
              <a:rPr lang="it-IT" dirty="0" smtClean="0"/>
              <a:t>: </a:t>
            </a:r>
            <a:r>
              <a:rPr lang="it-IT" dirty="0" err="1" smtClean="0"/>
              <a:t>Send</a:t>
            </a:r>
            <a:r>
              <a:rPr lang="it-IT" dirty="0" smtClean="0"/>
              <a:t> </a:t>
            </a:r>
            <a:r>
              <a:rPr lang="it-IT" dirty="0" err="1" smtClean="0"/>
              <a:t>request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8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December</a:t>
            </a:r>
            <a:r>
              <a:rPr lang="it-IT" dirty="0"/>
              <a:t> </a:t>
            </a:r>
            <a:r>
              <a:rPr lang="it-IT" dirty="0" smtClean="0"/>
              <a:t>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64658" cy="464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2555776" y="3501008"/>
            <a:ext cx="417646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white"/>
                </a:solidFill>
              </a:rPr>
              <a:t>Create a new Travel </a:t>
            </a:r>
            <a:r>
              <a:rPr lang="it-IT" dirty="0" err="1">
                <a:solidFill>
                  <a:prstClr val="white"/>
                </a:solidFill>
              </a:rPr>
              <a:t>Authorization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December</a:t>
            </a:r>
            <a:r>
              <a:rPr lang="it-IT" dirty="0"/>
              <a:t> </a:t>
            </a:r>
            <a:r>
              <a:rPr lang="it-IT" dirty="0" smtClean="0"/>
              <a:t>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520686" cy="47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3275856" y="3715308"/>
            <a:ext cx="2952328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white"/>
                </a:solidFill>
              </a:rPr>
              <a:t>Select </a:t>
            </a:r>
            <a:r>
              <a:rPr lang="it-IT" dirty="0" err="1">
                <a:solidFill>
                  <a:prstClr val="white"/>
                </a:solidFill>
              </a:rPr>
              <a:t>your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role</a:t>
            </a:r>
            <a:r>
              <a:rPr lang="it-IT" dirty="0">
                <a:solidFill>
                  <a:prstClr val="white"/>
                </a:solidFill>
              </a:rPr>
              <a:t>/position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white"/>
                </a:solidFill>
              </a:rPr>
              <a:t>i.e. Dottorando</a:t>
            </a:r>
          </a:p>
        </p:txBody>
      </p:sp>
    </p:spTree>
    <p:extLst>
      <p:ext uri="{BB962C8B-B14F-4D97-AF65-F5344CB8AC3E}">
        <p14:creationId xmlns:p14="http://schemas.microsoft.com/office/powerpoint/2010/main" val="16224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December</a:t>
            </a:r>
            <a:r>
              <a:rPr lang="it-IT" dirty="0"/>
              <a:t> 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1" y="1196752"/>
            <a:ext cx="8904729" cy="50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3203848" y="2420888"/>
            <a:ext cx="4104456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solidFill>
                  <a:prstClr val="white"/>
                </a:solidFill>
              </a:rPr>
              <a:t>Italian</a:t>
            </a:r>
            <a:r>
              <a:rPr lang="it-IT" dirty="0" smtClean="0">
                <a:solidFill>
                  <a:prstClr val="white"/>
                </a:solidFill>
              </a:rPr>
              <a:t> Province</a:t>
            </a:r>
            <a:r>
              <a:rPr lang="it-IT" dirty="0">
                <a:solidFill>
                  <a:prstClr val="white"/>
                </a:solidFill>
              </a:rPr>
              <a:t>: </a:t>
            </a:r>
            <a:r>
              <a:rPr lang="it-IT" dirty="0" err="1">
                <a:solidFill>
                  <a:prstClr val="white"/>
                </a:solidFill>
              </a:rPr>
              <a:t>choose</a:t>
            </a:r>
            <a:r>
              <a:rPr lang="it-IT" dirty="0">
                <a:solidFill>
                  <a:prstClr val="white"/>
                </a:solidFill>
              </a:rPr>
              <a:t> in the list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616173"/>
          </a:xfrm>
        </p:spPr>
        <p:txBody>
          <a:bodyPr/>
          <a:lstStyle/>
          <a:p>
            <a:r>
              <a:rPr lang="it-IT" dirty="0" smtClean="0"/>
              <a:t>ITALY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95936" y="328498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list </a:t>
            </a:r>
            <a:r>
              <a:rPr lang="it-IT" dirty="0" err="1" smtClean="0"/>
              <a:t>includes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/>
              <a:t>I</a:t>
            </a:r>
            <a:r>
              <a:rPr lang="it-IT" dirty="0" err="1" smtClean="0"/>
              <a:t>talian</a:t>
            </a:r>
            <a:r>
              <a:rPr lang="it-IT" dirty="0" smtClean="0"/>
              <a:t> </a:t>
            </a:r>
            <a:r>
              <a:rPr lang="it-IT" dirty="0" err="1" smtClean="0"/>
              <a:t>provinces</a:t>
            </a:r>
            <a:r>
              <a:rPr lang="it-IT" dirty="0" smtClean="0"/>
              <a:t>. The Province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town</a:t>
            </a:r>
            <a:r>
              <a:rPr lang="it-IT" dirty="0" smtClean="0"/>
              <a:t> of an </a:t>
            </a:r>
            <a:r>
              <a:rPr lang="it-IT" dirty="0" err="1" smtClean="0"/>
              <a:t>administrative</a:t>
            </a:r>
            <a:r>
              <a:rPr lang="it-IT" dirty="0" smtClean="0"/>
              <a:t> </a:t>
            </a:r>
            <a:r>
              <a:rPr lang="it-IT" dirty="0" err="1" smtClean="0"/>
              <a:t>district</a:t>
            </a:r>
            <a:r>
              <a:rPr lang="it-IT" dirty="0" smtClean="0"/>
              <a:t>.</a:t>
            </a:r>
          </a:p>
          <a:p>
            <a:r>
              <a:rPr lang="it-IT" i="1" dirty="0" err="1" smtClean="0"/>
              <a:t>Examples</a:t>
            </a:r>
            <a:r>
              <a:rPr lang="it-IT" dirty="0" smtClean="0"/>
              <a:t>: Pergine </a:t>
            </a:r>
            <a:r>
              <a:rPr lang="it-IT" dirty="0" err="1" smtClean="0"/>
              <a:t>is</a:t>
            </a:r>
            <a:r>
              <a:rPr lang="it-IT" dirty="0" smtClean="0"/>
              <a:t> in the Province of </a:t>
            </a:r>
            <a:r>
              <a:rPr lang="it-IT" b="1" dirty="0" smtClean="0"/>
              <a:t>Trento</a:t>
            </a:r>
            <a:r>
              <a:rPr lang="it-IT" dirty="0" smtClean="0"/>
              <a:t>; Erice in the Province of </a:t>
            </a:r>
            <a:r>
              <a:rPr lang="it-IT" b="1" dirty="0" smtClean="0"/>
              <a:t>Trapani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ABROAD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December</a:t>
            </a:r>
            <a:r>
              <a:rPr lang="it-IT" dirty="0"/>
              <a:t> </a:t>
            </a:r>
            <a:r>
              <a:rPr lang="it-IT" dirty="0" smtClean="0"/>
              <a:t>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245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2783874" y="2996952"/>
            <a:ext cx="410445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prstClr val="white"/>
                </a:solidFill>
              </a:rPr>
              <a:t>Choose</a:t>
            </a:r>
            <a:r>
              <a:rPr lang="it-IT" dirty="0">
                <a:solidFill>
                  <a:prstClr val="white"/>
                </a:solidFill>
              </a:rPr>
              <a:t>  </a:t>
            </a:r>
            <a:r>
              <a:rPr lang="it-IT" dirty="0" err="1">
                <a:solidFill>
                  <a:prstClr val="white"/>
                </a:solidFill>
              </a:rPr>
              <a:t>one</a:t>
            </a:r>
            <a:r>
              <a:rPr lang="it-IT" dirty="0">
                <a:solidFill>
                  <a:prstClr val="white"/>
                </a:solidFill>
              </a:rPr>
              <a:t> country from the </a:t>
            </a:r>
            <a:r>
              <a:rPr lang="it-IT" dirty="0" smtClean="0">
                <a:solidFill>
                  <a:prstClr val="white"/>
                </a:solidFill>
              </a:rPr>
              <a:t>list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prstClr val="white"/>
                </a:solidFill>
              </a:rPr>
              <a:t>(</a:t>
            </a:r>
            <a:r>
              <a:rPr lang="it-IT" dirty="0" err="1" smtClean="0">
                <a:solidFill>
                  <a:prstClr val="white"/>
                </a:solidFill>
              </a:rPr>
              <a:t>listed</a:t>
            </a:r>
            <a:r>
              <a:rPr lang="it-IT" dirty="0" smtClean="0">
                <a:solidFill>
                  <a:prstClr val="white"/>
                </a:solidFill>
              </a:rPr>
              <a:t> in </a:t>
            </a:r>
            <a:r>
              <a:rPr lang="it-IT" dirty="0" err="1" smtClean="0">
                <a:solidFill>
                  <a:prstClr val="white"/>
                </a:solidFill>
              </a:rPr>
              <a:t>Italian</a:t>
            </a:r>
            <a:r>
              <a:rPr lang="it-IT" dirty="0" smtClean="0">
                <a:solidFill>
                  <a:prstClr val="white"/>
                </a:solidFill>
              </a:rPr>
              <a:t>)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976213"/>
          </a:xfrm>
        </p:spPr>
        <p:txBody>
          <a:bodyPr/>
          <a:lstStyle/>
          <a:p>
            <a:r>
              <a:rPr lang="it-IT" dirty="0" smtClean="0"/>
              <a:t>Box «</a:t>
            </a:r>
            <a:r>
              <a:rPr lang="it-IT" dirty="0" err="1" smtClean="0"/>
              <a:t>Destination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28800"/>
            <a:ext cx="7766248" cy="4360838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N.B. </a:t>
            </a:r>
            <a:r>
              <a:rPr lang="it-IT" sz="2000" dirty="0" err="1" smtClean="0"/>
              <a:t>You</a:t>
            </a:r>
            <a:r>
              <a:rPr lang="it-IT" sz="2000" dirty="0" smtClean="0"/>
              <a:t> </a:t>
            </a:r>
            <a:r>
              <a:rPr lang="it-IT" sz="2000" dirty="0" err="1" smtClean="0"/>
              <a:t>cannot</a:t>
            </a:r>
            <a:r>
              <a:rPr lang="it-IT" sz="2000" dirty="0" smtClean="0"/>
              <a:t> </a:t>
            </a:r>
            <a:r>
              <a:rPr lang="it-IT" sz="2000" dirty="0" err="1" smtClean="0"/>
              <a:t>ask</a:t>
            </a:r>
            <a:r>
              <a:rPr lang="it-IT" sz="2000" dirty="0" smtClean="0"/>
              <a:t> for </a:t>
            </a:r>
            <a:r>
              <a:rPr lang="it-IT" sz="2000" dirty="0" err="1" smtClean="0"/>
              <a:t>reimbursement</a:t>
            </a:r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the </a:t>
            </a:r>
            <a:r>
              <a:rPr lang="it-IT" sz="2000" dirty="0" err="1" smtClean="0"/>
              <a:t>destination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your</a:t>
            </a:r>
            <a:r>
              <a:rPr lang="it-IT" sz="2000" dirty="0" smtClean="0"/>
              <a:t> </a:t>
            </a:r>
            <a:r>
              <a:rPr lang="it-IT" sz="2000" dirty="0" err="1" smtClean="0"/>
              <a:t>mobility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municipality</a:t>
            </a:r>
            <a:r>
              <a:rPr lang="it-IT" sz="2000" dirty="0" smtClean="0"/>
              <a:t> </a:t>
            </a:r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your</a:t>
            </a:r>
            <a:r>
              <a:rPr lang="it-IT" sz="2000" dirty="0" smtClean="0"/>
              <a:t> </a:t>
            </a:r>
            <a:r>
              <a:rPr lang="it-IT" sz="2000" dirty="0" err="1" smtClean="0"/>
              <a:t>official</a:t>
            </a:r>
            <a:r>
              <a:rPr lang="it-IT" sz="2000" dirty="0" smtClean="0"/>
              <a:t> residence.</a:t>
            </a:r>
          </a:p>
          <a:p>
            <a:endParaRPr lang="it-IT" sz="1100" dirty="0"/>
          </a:p>
          <a:p>
            <a:pPr marL="0" indent="0">
              <a:buNone/>
            </a:pPr>
            <a:r>
              <a:rPr lang="it-IT" sz="2800" dirty="0" err="1" smtClean="0"/>
              <a:t>Fill</a:t>
            </a:r>
            <a:r>
              <a:rPr lang="it-IT" sz="2800" dirty="0" smtClean="0"/>
              <a:t> in the box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follows</a:t>
            </a:r>
            <a:r>
              <a:rPr lang="it-IT" sz="2800" dirty="0" smtClean="0"/>
              <a:t>: </a:t>
            </a:r>
            <a:r>
              <a:rPr lang="it-IT" sz="2800" b="1" dirty="0" smtClean="0"/>
              <a:t>CITY – INSTITUTION</a:t>
            </a:r>
          </a:p>
          <a:p>
            <a:endParaRPr lang="it-IT" sz="1100" dirty="0" smtClean="0"/>
          </a:p>
          <a:p>
            <a:pPr marL="0" indent="0">
              <a:buNone/>
            </a:pPr>
            <a:r>
              <a:rPr lang="it-IT" sz="1100" dirty="0" err="1" smtClean="0"/>
              <a:t>Examples</a:t>
            </a:r>
            <a:r>
              <a:rPr lang="it-IT" sz="1100" dirty="0" smtClean="0"/>
              <a:t>: </a:t>
            </a:r>
          </a:p>
          <a:p>
            <a:r>
              <a:rPr lang="it-IT" sz="1100" dirty="0" smtClean="0"/>
              <a:t>Roma – Università «La Sapienza»</a:t>
            </a:r>
          </a:p>
          <a:p>
            <a:r>
              <a:rPr lang="it-IT" sz="1100" dirty="0" err="1" smtClean="0"/>
              <a:t>Berlin</a:t>
            </a:r>
            <a:r>
              <a:rPr lang="it-IT" sz="1100" dirty="0" smtClean="0"/>
              <a:t> – </a:t>
            </a:r>
            <a:r>
              <a:rPr lang="it-IT" sz="1100" dirty="0" err="1" smtClean="0"/>
              <a:t>Freie</a:t>
            </a:r>
            <a:r>
              <a:rPr lang="it-IT" sz="1100" dirty="0" smtClean="0"/>
              <a:t> </a:t>
            </a:r>
            <a:r>
              <a:rPr lang="it-IT" sz="1100" dirty="0" err="1" smtClean="0"/>
              <a:t>Unviersitaet</a:t>
            </a:r>
            <a:r>
              <a:rPr lang="it-IT" sz="1100" dirty="0" smtClean="0"/>
              <a:t> </a:t>
            </a:r>
            <a:r>
              <a:rPr lang="it-IT" sz="1100" dirty="0" err="1" smtClean="0"/>
              <a:t>Berlin</a:t>
            </a:r>
            <a:endParaRPr lang="it-IT" sz="1100" dirty="0"/>
          </a:p>
          <a:p>
            <a:r>
              <a:rPr lang="it-IT" sz="1100" dirty="0" smtClean="0"/>
              <a:t>Paris – CNRS </a:t>
            </a:r>
            <a:r>
              <a:rPr lang="fr-FR" sz="1100" dirty="0"/>
              <a:t>Centre national de la recherche </a:t>
            </a:r>
            <a:r>
              <a:rPr lang="fr-FR" sz="1100" dirty="0" smtClean="0"/>
              <a:t>scientifique</a:t>
            </a:r>
          </a:p>
          <a:p>
            <a:r>
              <a:rPr lang="fr-FR" sz="1100" dirty="0" err="1" smtClean="0"/>
              <a:t>Verona</a:t>
            </a:r>
            <a:r>
              <a:rPr lang="fr-FR" sz="1100" dirty="0" smtClean="0"/>
              <a:t> – </a:t>
            </a:r>
            <a:r>
              <a:rPr lang="fr-FR" sz="1100" dirty="0" err="1" smtClean="0"/>
              <a:t>Azienda</a:t>
            </a:r>
            <a:r>
              <a:rPr lang="fr-FR" sz="1100" dirty="0" smtClean="0"/>
              <a:t> </a:t>
            </a:r>
            <a:r>
              <a:rPr lang="fr-FR" sz="1100" dirty="0" err="1" smtClean="0"/>
              <a:t>Ospedaliera</a:t>
            </a:r>
            <a:r>
              <a:rPr lang="fr-FR" sz="1100" dirty="0" smtClean="0"/>
              <a:t> di Borgo Trento</a:t>
            </a:r>
          </a:p>
          <a:p>
            <a:r>
              <a:rPr lang="fr-FR" sz="1100" dirty="0" err="1" smtClean="0"/>
              <a:t>Cisterna</a:t>
            </a:r>
            <a:r>
              <a:rPr lang="fr-FR" sz="1100" dirty="0" smtClean="0"/>
              <a:t> - </a:t>
            </a:r>
            <a:r>
              <a:rPr lang="fr-FR" sz="1100" dirty="0" err="1" smtClean="0"/>
              <a:t>Consorzio</a:t>
            </a:r>
            <a:r>
              <a:rPr lang="fr-FR" sz="1100" dirty="0" smtClean="0"/>
              <a:t> di </a:t>
            </a:r>
            <a:r>
              <a:rPr lang="fr-FR" sz="1100" dirty="0" err="1" smtClean="0"/>
              <a:t>bonifica</a:t>
            </a:r>
            <a:r>
              <a:rPr lang="fr-FR" sz="1100" dirty="0" smtClean="0"/>
              <a:t> </a:t>
            </a:r>
          </a:p>
          <a:p>
            <a:r>
              <a:rPr lang="fr-FR" sz="1100" dirty="0" smtClean="0"/>
              <a:t>Torino – FCA Fiat </a:t>
            </a:r>
            <a:r>
              <a:rPr lang="fr-FR" sz="1100" dirty="0" err="1" smtClean="0"/>
              <a:t>Crysler</a:t>
            </a:r>
            <a:r>
              <a:rPr lang="fr-FR" sz="1100" dirty="0" smtClean="0"/>
              <a:t> </a:t>
            </a:r>
            <a:r>
              <a:rPr lang="fr-FR" sz="1100" dirty="0" err="1" smtClean="0"/>
              <a:t>Automobili</a:t>
            </a:r>
            <a:endParaRPr lang="fr-FR" sz="1100" dirty="0" smtClean="0"/>
          </a:p>
          <a:p>
            <a:r>
              <a:rPr lang="fr-FR" sz="1100" dirty="0" smtClean="0"/>
              <a:t>Milano - </a:t>
            </a:r>
            <a:r>
              <a:rPr lang="fr-FR" sz="1100" dirty="0" err="1" smtClean="0"/>
              <a:t>Politecnico</a:t>
            </a:r>
            <a:endParaRPr lang="fr-FR" sz="1100" dirty="0" smtClean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r>
              <a:rPr lang="fr-FR" sz="1400" dirty="0" smtClean="0"/>
              <a:t>N.B. : In case of </a:t>
            </a:r>
            <a:r>
              <a:rPr lang="fr-FR" sz="1400" dirty="0" err="1" smtClean="0"/>
              <a:t>Conferences</a:t>
            </a:r>
            <a:r>
              <a:rPr lang="fr-FR" sz="1400" dirty="0" smtClean="0"/>
              <a:t>, </a:t>
            </a:r>
            <a:r>
              <a:rPr lang="fr-FR" sz="1400" dirty="0" err="1" smtClean="0"/>
              <a:t>Summer</a:t>
            </a:r>
            <a:r>
              <a:rPr lang="fr-FR" sz="1400" dirty="0" smtClean="0"/>
              <a:t> </a:t>
            </a:r>
            <a:r>
              <a:rPr lang="fr-FR" sz="1400" dirty="0" err="1" smtClean="0"/>
              <a:t>schools</a:t>
            </a:r>
            <a:r>
              <a:rPr lang="fr-FR" sz="1400" dirty="0" smtClean="0"/>
              <a:t>, Workshops etc. , if the </a:t>
            </a:r>
            <a:r>
              <a:rPr lang="fr-FR" sz="1400" dirty="0" err="1" smtClean="0"/>
              <a:t>hosting</a:t>
            </a:r>
            <a:r>
              <a:rPr lang="fr-FR" sz="1400" dirty="0" smtClean="0"/>
              <a:t>  institution/location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different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the </a:t>
            </a:r>
            <a:r>
              <a:rPr lang="fr-FR" sz="1400" dirty="0" err="1" smtClean="0"/>
              <a:t>organizing</a:t>
            </a:r>
            <a:r>
              <a:rPr lang="fr-FR" sz="1400" dirty="0" smtClean="0"/>
              <a:t> institution, </a:t>
            </a:r>
            <a:r>
              <a:rPr lang="fr-FR" sz="1400" dirty="0" err="1" smtClean="0"/>
              <a:t>write</a:t>
            </a:r>
            <a:r>
              <a:rPr lang="fr-FR" sz="1400" dirty="0" smtClean="0"/>
              <a:t> the </a:t>
            </a:r>
            <a:r>
              <a:rPr lang="fr-FR" sz="1400" dirty="0" err="1" smtClean="0"/>
              <a:t>organizing</a:t>
            </a:r>
            <a:r>
              <a:rPr lang="fr-FR" sz="1400" dirty="0" smtClean="0"/>
              <a:t> institution </a:t>
            </a:r>
            <a:r>
              <a:rPr lang="fr-FR" sz="1400" dirty="0" err="1" smtClean="0"/>
              <a:t>instead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r>
              <a:rPr lang="fr-FR" sz="1100" dirty="0" err="1" smtClean="0"/>
              <a:t>Example</a:t>
            </a:r>
            <a:r>
              <a:rPr lang="fr-FR" sz="1100" dirty="0"/>
              <a:t>: </a:t>
            </a:r>
            <a:r>
              <a:rPr lang="fr-FR" sz="1100" dirty="0" smtClean="0"/>
              <a:t>Erice </a:t>
            </a:r>
            <a:r>
              <a:rPr lang="fr-FR" sz="1100" dirty="0"/>
              <a:t>– </a:t>
            </a:r>
            <a:r>
              <a:rPr lang="fr-FR" sz="1100" dirty="0" err="1"/>
              <a:t>Associazione</a:t>
            </a:r>
            <a:r>
              <a:rPr lang="fr-FR" sz="1100" dirty="0"/>
              <a:t> </a:t>
            </a:r>
            <a:r>
              <a:rPr lang="fr-FR" sz="1100" dirty="0" err="1" smtClean="0"/>
              <a:t>Internazionale</a:t>
            </a:r>
            <a:r>
              <a:rPr lang="fr-FR" sz="1100" dirty="0" smtClean="0"/>
              <a:t> </a:t>
            </a:r>
            <a:r>
              <a:rPr lang="fr-FR" sz="1100" dirty="0"/>
              <a:t>di </a:t>
            </a:r>
            <a:r>
              <a:rPr lang="fr-FR" sz="1100" dirty="0" err="1"/>
              <a:t>Astrofisica</a:t>
            </a:r>
            <a:r>
              <a:rPr lang="fr-FR" sz="1100" dirty="0"/>
              <a:t> - </a:t>
            </a:r>
            <a:r>
              <a:rPr lang="fr-FR" sz="1100" dirty="0" err="1"/>
              <a:t>Convegno</a:t>
            </a:r>
            <a:r>
              <a:rPr lang="fr-FR" sz="1100" dirty="0"/>
              <a:t> di </a:t>
            </a:r>
            <a:r>
              <a:rPr lang="fr-FR" sz="1100" dirty="0" err="1"/>
              <a:t>astrofisica</a:t>
            </a:r>
            <a:r>
              <a:rPr lang="fr-FR" sz="1100" dirty="0"/>
              <a:t> </a:t>
            </a:r>
            <a:r>
              <a:rPr lang="fr-FR" sz="1100" dirty="0" smtClean="0"/>
              <a:t>2008</a:t>
            </a:r>
            <a:endParaRPr lang="fr-FR" sz="1100" dirty="0"/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endParaRPr lang="fr-FR" sz="1100" dirty="0" smtClean="0"/>
          </a:p>
          <a:p>
            <a:endParaRPr lang="it-IT" sz="11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December</a:t>
            </a:r>
            <a:r>
              <a:rPr lang="it-IT" dirty="0"/>
              <a:t> </a:t>
            </a:r>
            <a:r>
              <a:rPr lang="it-IT" dirty="0" smtClean="0"/>
              <a:t>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8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042275" cy="1080120"/>
          </a:xfrm>
        </p:spPr>
        <p:txBody>
          <a:bodyPr/>
          <a:lstStyle/>
          <a:p>
            <a:r>
              <a:rPr lang="it-IT" dirty="0" err="1" smtClean="0"/>
              <a:t>Dates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40768"/>
            <a:ext cx="7467600" cy="464887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dates</a:t>
            </a:r>
            <a:r>
              <a:rPr lang="it-IT" dirty="0" smtClean="0"/>
              <a:t> of start and </a:t>
            </a:r>
            <a:r>
              <a:rPr lang="it-IT" dirty="0" err="1" smtClean="0"/>
              <a:t>return</a:t>
            </a:r>
            <a:r>
              <a:rPr lang="it-IT" dirty="0" smtClean="0"/>
              <a:t> MUST </a:t>
            </a:r>
            <a:r>
              <a:rPr lang="it-IT" dirty="0" err="1" smtClean="0"/>
              <a:t>refer</a:t>
            </a:r>
            <a:r>
              <a:rPr lang="it-IT" dirty="0" smtClean="0"/>
              <a:t> to the </a:t>
            </a:r>
            <a:r>
              <a:rPr lang="it-IT" dirty="0" err="1" smtClean="0"/>
              <a:t>actual</a:t>
            </a:r>
            <a:r>
              <a:rPr lang="it-IT" dirty="0" smtClean="0"/>
              <a:t> </a:t>
            </a:r>
            <a:r>
              <a:rPr lang="it-IT" dirty="0" err="1" smtClean="0"/>
              <a:t>dates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leave</a:t>
            </a:r>
            <a:r>
              <a:rPr lang="it-IT" dirty="0" smtClean="0"/>
              <a:t> and </a:t>
            </a:r>
            <a:r>
              <a:rPr lang="it-IT" dirty="0" err="1" smtClean="0"/>
              <a:t>return</a:t>
            </a:r>
            <a:r>
              <a:rPr lang="it-IT" dirty="0" smtClean="0"/>
              <a:t> (for </a:t>
            </a:r>
            <a:r>
              <a:rPr lang="it-IT" dirty="0" err="1" smtClean="0"/>
              <a:t>insurance</a:t>
            </a:r>
            <a:r>
              <a:rPr lang="it-IT" dirty="0" smtClean="0"/>
              <a:t> </a:t>
            </a:r>
            <a:r>
              <a:rPr lang="it-IT" dirty="0" err="1" smtClean="0"/>
              <a:t>purposes</a:t>
            </a:r>
            <a:r>
              <a:rPr lang="it-IT" dirty="0" smtClean="0"/>
              <a:t>).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leave</a:t>
            </a:r>
            <a:r>
              <a:rPr lang="it-IT" dirty="0" smtClean="0"/>
              <a:t> in </a:t>
            </a:r>
            <a:r>
              <a:rPr lang="it-IT" dirty="0" err="1" smtClean="0"/>
              <a:t>advance</a:t>
            </a:r>
            <a:r>
              <a:rPr lang="it-IT" dirty="0" smtClean="0"/>
              <a:t> (or </a:t>
            </a:r>
            <a:r>
              <a:rPr lang="it-IT" dirty="0" err="1" smtClean="0"/>
              <a:t>return</a:t>
            </a:r>
            <a:r>
              <a:rPr lang="it-IT" dirty="0" smtClean="0"/>
              <a:t> </a:t>
            </a:r>
            <a:r>
              <a:rPr lang="it-IT" dirty="0" err="1" smtClean="0"/>
              <a:t>later</a:t>
            </a:r>
            <a:r>
              <a:rPr lang="it-IT" dirty="0" smtClean="0"/>
              <a:t>) for personal </a:t>
            </a:r>
            <a:r>
              <a:rPr lang="it-IT" dirty="0" err="1" smtClean="0"/>
              <a:t>reasons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the </a:t>
            </a:r>
            <a:r>
              <a:rPr lang="it-IT" dirty="0" err="1" smtClean="0"/>
              <a:t>period</a:t>
            </a:r>
            <a:r>
              <a:rPr lang="it-IT" dirty="0" smtClean="0"/>
              <a:t> of </a:t>
            </a:r>
            <a:r>
              <a:rPr lang="it-IT" dirty="0" err="1" smtClean="0"/>
              <a:t>mobility</a:t>
            </a:r>
            <a:r>
              <a:rPr lang="it-IT" dirty="0" smtClean="0"/>
              <a:t> (</a:t>
            </a:r>
            <a:r>
              <a:rPr lang="it-IT" dirty="0" err="1" smtClean="0"/>
              <a:t>duration</a:t>
            </a:r>
            <a:r>
              <a:rPr lang="it-IT" dirty="0" smtClean="0"/>
              <a:t> of the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, conference, etc.) </a:t>
            </a:r>
            <a:r>
              <a:rPr lang="it-IT" dirty="0" err="1" smtClean="0"/>
              <a:t>you</a:t>
            </a:r>
            <a:r>
              <a:rPr lang="it-IT" dirty="0" smtClean="0"/>
              <a:t> must </a:t>
            </a:r>
            <a:r>
              <a:rPr lang="it-IT" dirty="0" err="1" smtClean="0"/>
              <a:t>specify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in the box «For 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reasons</a:t>
            </a:r>
            <a:r>
              <a:rPr lang="it-IT" dirty="0" smtClean="0"/>
              <a:t>».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i="1" dirty="0" err="1" smtClean="0"/>
              <a:t>Example</a:t>
            </a:r>
            <a:r>
              <a:rPr lang="it-IT" dirty="0" smtClean="0"/>
              <a:t>: </a:t>
            </a:r>
            <a:r>
              <a:rPr lang="it-IT" dirty="0"/>
              <a:t>EUREGIO – Conference «</a:t>
            </a:r>
            <a:r>
              <a:rPr lang="it-IT" dirty="0" err="1"/>
              <a:t>Borders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</a:t>
            </a:r>
            <a:r>
              <a:rPr lang="it-IT" dirty="0" err="1"/>
              <a:t>borders</a:t>
            </a:r>
            <a:r>
              <a:rPr lang="it-IT" dirty="0" smtClean="0"/>
              <a:t>» - The </a:t>
            </a:r>
            <a:r>
              <a:rPr lang="it-IT" dirty="0" err="1" smtClean="0"/>
              <a:t>days</a:t>
            </a:r>
            <a:r>
              <a:rPr lang="it-IT" dirty="0" smtClean="0"/>
              <a:t> 23-25 </a:t>
            </a:r>
            <a:r>
              <a:rPr lang="it-IT" dirty="0" err="1" smtClean="0"/>
              <a:t>april</a:t>
            </a:r>
            <a:r>
              <a:rPr lang="it-IT" dirty="0" smtClean="0"/>
              <a:t> I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remain</a:t>
            </a:r>
            <a:r>
              <a:rPr lang="it-IT" dirty="0" smtClean="0"/>
              <a:t> for personal </a:t>
            </a:r>
            <a:r>
              <a:rPr lang="it-IT" dirty="0" err="1" smtClean="0"/>
              <a:t>reasons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December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92237"/>
          </a:xfrm>
        </p:spPr>
        <p:txBody>
          <a:bodyPr/>
          <a:lstStyle/>
          <a:p>
            <a:r>
              <a:rPr lang="it-IT" dirty="0" smtClean="0"/>
              <a:t>Box «For </a:t>
            </a:r>
            <a:r>
              <a:rPr lang="it-IT" dirty="0"/>
              <a:t>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 smtClean="0"/>
              <a:t>reasons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268760"/>
            <a:ext cx="7467600" cy="4360838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 err="1" smtClean="0"/>
              <a:t>Clearly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specify</a:t>
            </a:r>
            <a:r>
              <a:rPr lang="it-IT" sz="1600" b="1" dirty="0" smtClean="0"/>
              <a:t> the </a:t>
            </a:r>
            <a:r>
              <a:rPr lang="it-IT" sz="1600" b="1" dirty="0" err="1" smtClean="0"/>
              <a:t>motivation</a:t>
            </a:r>
            <a:r>
              <a:rPr lang="it-IT" sz="1600" dirty="0"/>
              <a:t>.</a:t>
            </a:r>
            <a:endParaRPr lang="it-IT" sz="1600" dirty="0" smtClean="0"/>
          </a:p>
          <a:p>
            <a:pPr marL="0" indent="0">
              <a:buNone/>
            </a:pPr>
            <a:r>
              <a:rPr lang="it-IT" sz="1600" i="1" dirty="0" err="1" smtClean="0"/>
              <a:t>Examples</a:t>
            </a:r>
            <a:r>
              <a:rPr lang="it-IT" sz="1600" i="1" dirty="0" smtClean="0"/>
              <a:t>:</a:t>
            </a:r>
          </a:p>
          <a:p>
            <a:r>
              <a:rPr lang="it-IT" sz="1600" dirty="0" smtClean="0"/>
              <a:t>Conference « IDRAPOWER 2018» and poster </a:t>
            </a:r>
            <a:r>
              <a:rPr lang="it-IT" sz="1600" dirty="0" err="1" smtClean="0"/>
              <a:t>presentation</a:t>
            </a:r>
            <a:r>
              <a:rPr lang="it-IT" sz="1600" dirty="0" smtClean="0"/>
              <a:t> </a:t>
            </a:r>
          </a:p>
          <a:p>
            <a:r>
              <a:rPr lang="it-IT" sz="1600" dirty="0" err="1" smtClean="0"/>
              <a:t>Summer</a:t>
            </a:r>
            <a:r>
              <a:rPr lang="it-IT" sz="1600" dirty="0" smtClean="0"/>
              <a:t> School «</a:t>
            </a:r>
            <a:r>
              <a:rPr lang="it-IT" sz="1600" dirty="0" err="1" smtClean="0"/>
              <a:t>Maths</a:t>
            </a:r>
            <a:r>
              <a:rPr lang="it-IT" sz="1600" dirty="0" smtClean="0"/>
              <a:t> on the </a:t>
            </a:r>
            <a:r>
              <a:rPr lang="it-IT" sz="1600" dirty="0" err="1" smtClean="0"/>
              <a:t>rocks</a:t>
            </a:r>
            <a:r>
              <a:rPr lang="it-IT" sz="1600" dirty="0" smtClean="0"/>
              <a:t>»</a:t>
            </a:r>
          </a:p>
          <a:p>
            <a:r>
              <a:rPr lang="it-IT" sz="1600" dirty="0" err="1" smtClean="0"/>
              <a:t>Research</a:t>
            </a:r>
            <a:r>
              <a:rPr lang="it-IT" sz="1600" dirty="0" smtClean="0"/>
              <a:t> </a:t>
            </a:r>
            <a:r>
              <a:rPr lang="it-IT" sz="1600" dirty="0" err="1" smtClean="0"/>
              <a:t>period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</a:t>
            </a:r>
            <a:r>
              <a:rPr lang="it-IT" sz="1600" dirty="0" err="1" smtClean="0"/>
              <a:t>Experimental</a:t>
            </a:r>
            <a:r>
              <a:rPr lang="it-IT" sz="1600" dirty="0" smtClean="0"/>
              <a:t> </a:t>
            </a:r>
            <a:r>
              <a:rPr lang="it-IT" sz="1600" dirty="0" err="1" smtClean="0"/>
              <a:t>laboratory</a:t>
            </a:r>
            <a:endParaRPr lang="it-IT" sz="1600" dirty="0" smtClean="0"/>
          </a:p>
          <a:p>
            <a:r>
              <a:rPr lang="it-IT" sz="1600" dirty="0" smtClean="0"/>
              <a:t>Field </a:t>
            </a:r>
            <a:r>
              <a:rPr lang="it-IT" sz="1600" dirty="0" err="1" smtClean="0"/>
              <a:t>research</a:t>
            </a:r>
            <a:r>
              <a:rPr lang="it-IT" sz="1600" dirty="0" smtClean="0"/>
              <a:t> /Ricerca su campo / Ricerca in azienda</a:t>
            </a:r>
          </a:p>
          <a:p>
            <a:r>
              <a:rPr lang="it-IT" sz="1600" dirty="0" smtClean="0"/>
              <a:t>Stage/</a:t>
            </a:r>
            <a:r>
              <a:rPr lang="it-IT" sz="1600" dirty="0" err="1" smtClean="0"/>
              <a:t>Internship</a:t>
            </a:r>
            <a:endParaRPr lang="it-IT" sz="1600" dirty="0" smtClean="0"/>
          </a:p>
          <a:p>
            <a:pPr marL="0" indent="0" algn="just">
              <a:buNone/>
            </a:pPr>
            <a:r>
              <a:rPr lang="it-IT" sz="1600" b="1" dirty="0" smtClean="0"/>
              <a:t>In case of a </a:t>
            </a:r>
            <a:r>
              <a:rPr lang="it-IT" sz="1600" b="1" dirty="0" err="1" smtClean="0"/>
              <a:t>mobility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within</a:t>
            </a:r>
            <a:r>
              <a:rPr lang="it-IT" sz="1600" b="1" dirty="0" smtClean="0"/>
              <a:t> a </a:t>
            </a:r>
            <a:r>
              <a:rPr lang="it-IT" sz="1600" b="1" dirty="0" err="1" smtClean="0"/>
              <a:t>specific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project</a:t>
            </a:r>
            <a:r>
              <a:rPr lang="it-IT" sz="1600" b="1" dirty="0" smtClean="0"/>
              <a:t> ALWAYS quote </a:t>
            </a:r>
            <a:r>
              <a:rPr lang="it-IT" sz="1600" b="1" dirty="0" err="1" smtClean="0"/>
              <a:t>it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as</a:t>
            </a:r>
            <a:r>
              <a:rPr lang="it-IT" sz="1600" b="1" dirty="0" smtClean="0"/>
              <a:t> the first information.</a:t>
            </a:r>
          </a:p>
          <a:p>
            <a:pPr marL="0" indent="0">
              <a:buNone/>
            </a:pPr>
            <a:r>
              <a:rPr lang="it-IT" sz="1600" i="1" dirty="0" err="1" smtClean="0"/>
              <a:t>Examples</a:t>
            </a:r>
            <a:r>
              <a:rPr lang="it-IT" sz="1600" i="1" dirty="0" smtClean="0"/>
              <a:t>:</a:t>
            </a:r>
          </a:p>
          <a:p>
            <a:r>
              <a:rPr lang="it-IT" sz="1600" dirty="0" smtClean="0"/>
              <a:t>EUREGIO – Conference «</a:t>
            </a:r>
            <a:r>
              <a:rPr lang="it-IT" sz="1600" dirty="0" err="1" smtClean="0"/>
              <a:t>Borders</a:t>
            </a:r>
            <a:r>
              <a:rPr lang="it-IT" sz="1600" dirty="0" smtClean="0"/>
              <a:t> </a:t>
            </a:r>
            <a:r>
              <a:rPr lang="it-IT" sz="1600" dirty="0" err="1" smtClean="0"/>
              <a:t>beyond</a:t>
            </a:r>
            <a:r>
              <a:rPr lang="it-IT" sz="1600" dirty="0" smtClean="0"/>
              <a:t> </a:t>
            </a:r>
            <a:r>
              <a:rPr lang="it-IT" sz="1600" dirty="0" err="1" smtClean="0"/>
              <a:t>borders</a:t>
            </a:r>
            <a:r>
              <a:rPr lang="it-IT" sz="1600" dirty="0" smtClean="0"/>
              <a:t>»</a:t>
            </a:r>
          </a:p>
          <a:p>
            <a:r>
              <a:rPr lang="it-IT" sz="1600" dirty="0" smtClean="0"/>
              <a:t>ERASMUS – </a:t>
            </a:r>
            <a:r>
              <a:rPr lang="it-IT" sz="1600" dirty="0" err="1" smtClean="0"/>
              <a:t>Mobility</a:t>
            </a:r>
            <a:r>
              <a:rPr lang="it-IT" sz="1600" dirty="0" smtClean="0"/>
              <a:t> </a:t>
            </a:r>
            <a:r>
              <a:rPr lang="it-IT" sz="1600" dirty="0" err="1" smtClean="0"/>
              <a:t>research</a:t>
            </a:r>
            <a:r>
              <a:rPr lang="it-IT" sz="1600" dirty="0" smtClean="0"/>
              <a:t> </a:t>
            </a:r>
            <a:r>
              <a:rPr lang="it-IT" sz="1600" dirty="0" err="1" smtClean="0"/>
              <a:t>period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partner </a:t>
            </a:r>
            <a:r>
              <a:rPr lang="it-IT" sz="1600" dirty="0" err="1" smtClean="0"/>
              <a:t>institution</a:t>
            </a:r>
            <a:endParaRPr lang="it-IT" sz="1600" dirty="0" smtClean="0"/>
          </a:p>
          <a:p>
            <a:r>
              <a:rPr lang="it-IT" sz="1600" dirty="0" smtClean="0"/>
              <a:t>MSCA – </a:t>
            </a:r>
            <a:r>
              <a:rPr lang="it-IT" sz="1600" dirty="0" err="1" smtClean="0"/>
              <a:t>Mandatory</a:t>
            </a:r>
            <a:r>
              <a:rPr lang="it-IT" sz="1600" dirty="0" smtClean="0"/>
              <a:t> </a:t>
            </a:r>
            <a:r>
              <a:rPr lang="it-IT" sz="1600" dirty="0" err="1" smtClean="0"/>
              <a:t>secondment</a:t>
            </a:r>
            <a:r>
              <a:rPr lang="it-IT" sz="1600" dirty="0" smtClean="0"/>
              <a:t> to the partner </a:t>
            </a:r>
            <a:r>
              <a:rPr lang="it-IT" sz="1600" dirty="0" err="1" smtClean="0"/>
              <a:t>organization</a:t>
            </a:r>
            <a:endParaRPr lang="it-IT" sz="1600" dirty="0" smtClean="0"/>
          </a:p>
          <a:p>
            <a:r>
              <a:rPr lang="it-IT" sz="1600" dirty="0" smtClean="0"/>
              <a:t>PRIN – riunione per presentazione risultati</a:t>
            </a:r>
          </a:p>
          <a:p>
            <a:r>
              <a:rPr lang="it-IT" sz="1600" dirty="0" smtClean="0"/>
              <a:t>CO-TUTELA – </a:t>
            </a:r>
            <a:r>
              <a:rPr lang="it-IT" sz="1600" dirty="0" err="1" smtClean="0"/>
              <a:t>Research</a:t>
            </a:r>
            <a:r>
              <a:rPr lang="it-IT" sz="1600" dirty="0" smtClean="0"/>
              <a:t> </a:t>
            </a:r>
            <a:r>
              <a:rPr lang="it-IT" sz="1600" dirty="0" err="1" smtClean="0"/>
              <a:t>period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partner </a:t>
            </a:r>
            <a:r>
              <a:rPr lang="it-IT" sz="1600" dirty="0" err="1" smtClean="0"/>
              <a:t>institution</a:t>
            </a:r>
            <a:endParaRPr lang="it-IT" sz="1600" dirty="0" smtClean="0"/>
          </a:p>
          <a:p>
            <a:r>
              <a:rPr lang="it-IT" sz="1600" dirty="0" smtClean="0"/>
              <a:t>H2020 – EUROFLOW </a:t>
            </a:r>
            <a:r>
              <a:rPr lang="it-IT" sz="1600" dirty="0" err="1" smtClean="0"/>
              <a:t>project</a:t>
            </a:r>
            <a:r>
              <a:rPr lang="it-IT" sz="1600" dirty="0" smtClean="0"/>
              <a:t> – </a:t>
            </a:r>
            <a:r>
              <a:rPr lang="it-IT" sz="1600" dirty="0" err="1" smtClean="0"/>
              <a:t>Kiock</a:t>
            </a:r>
            <a:r>
              <a:rPr lang="it-IT" sz="1600" dirty="0" smtClean="0"/>
              <a:t>-off meeting 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December</a:t>
            </a:r>
            <a:r>
              <a:rPr lang="it-IT" dirty="0"/>
              <a:t> 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5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Fund/Project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December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Doctorate</a:t>
            </a:r>
            <a:r>
              <a:rPr lang="it-IT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office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79FAA-8110-4967-B222-84DC52E518A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2617"/>
            <a:ext cx="8136644" cy="45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20061" y="3645024"/>
            <a:ext cx="1207799" cy="1544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sz="1200" dirty="0" smtClean="0"/>
              <a:t>1. </a:t>
            </a:r>
            <a:r>
              <a:rPr lang="it-IT" sz="1200" dirty="0" err="1" smtClean="0"/>
              <a:t>Search</a:t>
            </a:r>
            <a:r>
              <a:rPr lang="it-IT" sz="1200" dirty="0" smtClean="0"/>
              <a:t> a </a:t>
            </a:r>
            <a:r>
              <a:rPr lang="it-IT" sz="1200" dirty="0" err="1" smtClean="0"/>
              <a:t>project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8" name="Freccia a sinistra 7"/>
          <p:cNvSpPr/>
          <p:nvPr/>
        </p:nvSpPr>
        <p:spPr>
          <a:xfrm>
            <a:off x="6012160" y="2564904"/>
            <a:ext cx="252028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2a </a:t>
            </a:r>
            <a:r>
              <a:rPr lang="it-IT" dirty="0" err="1" smtClean="0"/>
              <a:t>View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endParaRPr lang="it-IT" dirty="0"/>
          </a:p>
        </p:txBody>
      </p:sp>
      <p:sp>
        <p:nvSpPr>
          <p:cNvPr id="9" name="Freccia a sinistra 8"/>
          <p:cNvSpPr/>
          <p:nvPr/>
        </p:nvSpPr>
        <p:spPr>
          <a:xfrm>
            <a:off x="5940152" y="3320988"/>
            <a:ext cx="266429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2b </a:t>
            </a:r>
            <a:r>
              <a:rPr lang="it-IT" dirty="0" err="1" smtClean="0"/>
              <a:t>Name</a:t>
            </a:r>
            <a:r>
              <a:rPr lang="it-IT" dirty="0" smtClean="0"/>
              <a:t> of Supervisor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92280" y="306896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48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594</Words>
  <Application>Microsoft Office PowerPoint</Application>
  <PresentationFormat>Presentazione su schermo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Sketchbook</vt:lpstr>
      <vt:lpstr>E-Travel – how to complete the request </vt:lpstr>
      <vt:lpstr>Presentazione standard di PowerPoint</vt:lpstr>
      <vt:lpstr>Presentazione standard di PowerPoint</vt:lpstr>
      <vt:lpstr>ITALY</vt:lpstr>
      <vt:lpstr>ABROAD</vt:lpstr>
      <vt:lpstr>Box «Destination»</vt:lpstr>
      <vt:lpstr>Dates</vt:lpstr>
      <vt:lpstr>Box «For the following reasons»</vt:lpstr>
      <vt:lpstr>Fund/Project </vt:lpstr>
      <vt:lpstr>Attachments </vt:lpstr>
      <vt:lpstr>Means</vt:lpstr>
      <vt:lpstr>Advance payment it may be asked for at least 10 days before departure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E-Travel – details for filling</dc:title>
  <dc:creator>Martuscelli, Laura</dc:creator>
  <cp:lastModifiedBy>Fraizingher, Claudia</cp:lastModifiedBy>
  <cp:revision>15</cp:revision>
  <cp:lastPrinted>2019-01-29T15:13:14Z</cp:lastPrinted>
  <dcterms:created xsi:type="dcterms:W3CDTF">2018-12-10T11:49:02Z</dcterms:created>
  <dcterms:modified xsi:type="dcterms:W3CDTF">2019-01-29T15:21:40Z</dcterms:modified>
</cp:coreProperties>
</file>